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8"/>
  </p:notesMasterIdLst>
  <p:sldIdLst>
    <p:sldId id="257" r:id="rId4"/>
    <p:sldId id="259" r:id="rId5"/>
    <p:sldId id="297" r:id="rId6"/>
    <p:sldId id="260" r:id="rId7"/>
    <p:sldId id="261" r:id="rId8"/>
    <p:sldId id="262" r:id="rId9"/>
    <p:sldId id="283" r:id="rId10"/>
    <p:sldId id="278" r:id="rId11"/>
    <p:sldId id="277" r:id="rId12"/>
    <p:sldId id="263" r:id="rId13"/>
    <p:sldId id="264" r:id="rId14"/>
    <p:sldId id="286" r:id="rId15"/>
    <p:sldId id="271" r:id="rId16"/>
    <p:sldId id="267" r:id="rId17"/>
    <p:sldId id="268" r:id="rId18"/>
    <p:sldId id="273" r:id="rId19"/>
    <p:sldId id="287" r:id="rId20"/>
    <p:sldId id="288" r:id="rId21"/>
    <p:sldId id="292" r:id="rId22"/>
    <p:sldId id="269" r:id="rId23"/>
    <p:sldId id="285" r:id="rId24"/>
    <p:sldId id="284" r:id="rId25"/>
    <p:sldId id="274" r:id="rId26"/>
    <p:sldId id="272" r:id="rId27"/>
    <p:sldId id="291" r:id="rId28"/>
    <p:sldId id="275" r:id="rId29"/>
    <p:sldId id="298" r:id="rId30"/>
    <p:sldId id="289" r:id="rId31"/>
    <p:sldId id="290" r:id="rId32"/>
    <p:sldId id="299" r:id="rId33"/>
    <p:sldId id="300" r:id="rId34"/>
    <p:sldId id="301" r:id="rId35"/>
    <p:sldId id="276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660"/>
  </p:normalViewPr>
  <p:slideViewPr>
    <p:cSldViewPr>
      <p:cViewPr>
        <p:scale>
          <a:sx n="66" d="100"/>
          <a:sy n="66" d="100"/>
        </p:scale>
        <p:origin x="-118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DC039-D2D8-443F-ABF8-A71225505549}" type="datetimeFigureOut">
              <a:rPr lang="en-GB" smtClean="0"/>
              <a:pPr/>
              <a:t>25/10/2014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1340-052E-449C-9E5E-E81BA708902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dirty="0" err="1" smtClean="0">
                <a:solidFill>
                  <a:srgbClr val="FF6600"/>
                </a:solidFill>
              </a:rPr>
              <a:t>Leiobunum</a:t>
            </a:r>
            <a:r>
              <a:rPr lang="en-GB" sz="1200" b="1" dirty="0" smtClean="0">
                <a:solidFill>
                  <a:srgbClr val="FF6600"/>
                </a:solidFill>
              </a:rPr>
              <a:t> </a:t>
            </a:r>
            <a:r>
              <a:rPr lang="en-GB" sz="1200" b="1" dirty="0" err="1" smtClean="0">
                <a:solidFill>
                  <a:srgbClr val="FF6600"/>
                </a:solidFill>
              </a:rPr>
              <a:t>blackwalli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61340-052E-449C-9E5E-E81BA7089022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 smtClean="0">
                <a:solidFill>
                  <a:srgbClr val="FF6600"/>
                </a:solidFill>
              </a:rPr>
              <a:t>Iberina</a:t>
            </a:r>
            <a:r>
              <a:rPr lang="en-GB" sz="1200" b="1" dirty="0" smtClean="0">
                <a:solidFill>
                  <a:srgbClr val="FF6600"/>
                </a:solidFill>
              </a:rPr>
              <a:t> </a:t>
            </a:r>
            <a:r>
              <a:rPr lang="en-GB" sz="1200" b="1" dirty="0" err="1" smtClean="0">
                <a:solidFill>
                  <a:srgbClr val="FF6600"/>
                </a:solidFill>
              </a:rPr>
              <a:t>mazarredoi</a:t>
            </a:r>
            <a:endParaRPr lang="en-GB" sz="1200" b="1" dirty="0" smtClean="0">
              <a:solidFill>
                <a:srgbClr val="FF66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61340-052E-449C-9E5E-E81BA7089022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7568-1A69-44E5-B18A-50BF20D48A8F}" type="datetimeFigureOut">
              <a:rPr lang="en-US" smtClean="0"/>
              <a:pPr/>
              <a:t>10/25/2014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2F9DC-5B2C-43A3-A42C-4063AD6553E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Ferret\Desktop\arenal%20sound.wav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Ferret\Desktop\arenal%20sound.wav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G:\Caving abroad\Matienzo 2014 expo\SAM_9835.JPG"/>
          <p:cNvPicPr>
            <a:picLocks noChangeAspect="1" noChangeArrowheads="1"/>
          </p:cNvPicPr>
          <p:nvPr/>
        </p:nvPicPr>
        <p:blipFill>
          <a:blip r:embed="rId3" cstate="print"/>
          <a:srcRect t="2105" r="14490" b="2105"/>
          <a:stretch>
            <a:fillRect/>
          </a:stretch>
        </p:blipFill>
        <p:spPr bwMode="auto">
          <a:xfrm>
            <a:off x="142844" y="142852"/>
            <a:ext cx="8858312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50004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6600"/>
                </a:solidFill>
              </a:rPr>
              <a:t>The </a:t>
            </a:r>
            <a:r>
              <a:rPr lang="en-GB" sz="3600" b="1" dirty="0" err="1" smtClean="0">
                <a:solidFill>
                  <a:srgbClr val="FF6600"/>
                </a:solidFill>
              </a:rPr>
              <a:t>Matienzo</a:t>
            </a:r>
            <a:r>
              <a:rPr lang="en-GB" sz="3600" b="1" dirty="0" smtClean="0">
                <a:solidFill>
                  <a:srgbClr val="FF6600"/>
                </a:solidFill>
              </a:rPr>
              <a:t> Karst Entomology Project:</a:t>
            </a:r>
          </a:p>
          <a:p>
            <a:pPr algn="ctr"/>
            <a:r>
              <a:rPr lang="en-GB" sz="3600" b="1" dirty="0" err="1" smtClean="0">
                <a:solidFill>
                  <a:srgbClr val="FF6600"/>
                </a:solidFill>
              </a:rPr>
              <a:t>Feildwork</a:t>
            </a:r>
            <a:r>
              <a:rPr lang="en-GB" sz="3600" b="1" dirty="0" smtClean="0">
                <a:solidFill>
                  <a:srgbClr val="FF6600"/>
                </a:solidFill>
              </a:rPr>
              <a:t> 2014 </a:t>
            </a:r>
            <a:endParaRPr lang="en-GB" sz="3600" b="1" dirty="0">
              <a:solidFill>
                <a:srgbClr val="FF6600"/>
              </a:solidFill>
            </a:endParaRPr>
          </a:p>
        </p:txBody>
      </p:sp>
      <p:pic>
        <p:nvPicPr>
          <p:cNvPr id="8" name="arenal sound.wav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429784" y="6429396"/>
            <a:ext cx="304800" cy="30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85720" y="6072206"/>
            <a:ext cx="8572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 err="1" smtClean="0">
                <a:solidFill>
                  <a:srgbClr val="FF6600"/>
                </a:solidFill>
              </a:rPr>
              <a:t>Speleobiology</a:t>
            </a:r>
            <a:r>
              <a:rPr lang="en-GB" sz="2400" b="1" i="1" dirty="0" smtClean="0">
                <a:solidFill>
                  <a:srgbClr val="FF6600"/>
                </a:solidFill>
              </a:rPr>
              <a:t> in the Cantabrian Mountains Northern Spain</a:t>
            </a:r>
            <a:endParaRPr lang="en-GB" sz="2400" dirty="0">
              <a:solidFill>
                <a:srgbClr val="FF6600"/>
              </a:solidFill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143240" y="1643050"/>
            <a:ext cx="28951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Tom Thomson and Fergus </a:t>
            </a:r>
            <a:r>
              <a:rPr kumimoji="0" lang="en-GB" sz="12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McBurney</a:t>
            </a:r>
            <a:endParaRPr kumimoji="0" lang="en-GB" sz="18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216219" y="160712"/>
            <a:ext cx="8713499" cy="65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Ischyropsalis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hispanica</a:t>
            </a:r>
            <a:r>
              <a:rPr lang="en-GB" sz="2000" b="1" i="1" dirty="0" smtClean="0">
                <a:solidFill>
                  <a:schemeClr val="bg1"/>
                </a:solidFill>
              </a:rPr>
              <a:t> – 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Jivero</a:t>
            </a:r>
            <a:r>
              <a:rPr lang="en-GB" sz="2000" b="1" i="1" dirty="0" smtClean="0">
                <a:solidFill>
                  <a:schemeClr val="bg1"/>
                </a:solidFill>
              </a:rPr>
              <a:t> 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216220" y="160712"/>
            <a:ext cx="8713498" cy="653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428604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Gyas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titanus</a:t>
            </a:r>
            <a:r>
              <a:rPr lang="en-GB" sz="2000" b="1" i="1" dirty="0">
                <a:solidFill>
                  <a:schemeClr val="bg1"/>
                </a:solidFill>
              </a:rPr>
              <a:t> </a:t>
            </a:r>
            <a:r>
              <a:rPr lang="en-GB" sz="2000" b="1" i="1" dirty="0" smtClean="0">
                <a:solidFill>
                  <a:schemeClr val="bg1"/>
                </a:solidFill>
              </a:rPr>
              <a:t>– La Bodega.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605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43966" cy="648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Gyas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titanus</a:t>
            </a:r>
            <a:r>
              <a:rPr lang="en-GB" sz="2000" b="1" i="1" dirty="0" smtClean="0">
                <a:solidFill>
                  <a:schemeClr val="bg1"/>
                </a:solidFill>
              </a:rPr>
              <a:t> – 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del Agua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0826" y="6286520"/>
            <a:ext cx="230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220914" y="163627"/>
            <a:ext cx="8704109" cy="652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6143644"/>
            <a:ext cx="285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- Paul </a:t>
            </a:r>
            <a:r>
              <a:rPr lang="en-GB" sz="1400" b="1" i="1" dirty="0" err="1" smtClean="0">
                <a:solidFill>
                  <a:schemeClr val="bg1"/>
                </a:solidFill>
              </a:rPr>
              <a:t>Fretwell</a:t>
            </a:r>
            <a:endParaRPr lang="en-GB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Tegenaria</a:t>
            </a:r>
            <a:r>
              <a:rPr lang="en-GB" sz="2000" b="1" i="1" dirty="0" smtClean="0">
                <a:solidFill>
                  <a:schemeClr val="bg1"/>
                </a:solidFill>
              </a:rPr>
              <a:t> Sp. – Letterbox Cave.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rcRect l="25077" t="877" r="19461"/>
          <a:stretch>
            <a:fillRect/>
          </a:stretch>
        </p:blipFill>
        <p:spPr bwMode="auto">
          <a:xfrm rot="5400000" flipH="1" flipV="1">
            <a:off x="1321240" y="-892668"/>
            <a:ext cx="6501519" cy="871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6143644"/>
            <a:ext cx="285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- Paul </a:t>
            </a:r>
            <a:r>
              <a:rPr lang="en-GB" sz="1400" b="1" i="1" dirty="0" err="1" smtClean="0">
                <a:solidFill>
                  <a:schemeClr val="bg1"/>
                </a:solidFill>
              </a:rPr>
              <a:t>Fretwell</a:t>
            </a:r>
            <a:endParaRPr lang="en-GB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00042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Tegenaria</a:t>
            </a:r>
            <a:r>
              <a:rPr lang="en-GB" sz="2000" b="1" i="1" dirty="0" smtClean="0">
                <a:solidFill>
                  <a:schemeClr val="bg1"/>
                </a:solidFill>
              </a:rPr>
              <a:t> Sp. – Letterbox Cave.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6077" t="11341" r="18445" b="23727"/>
          <a:stretch>
            <a:fillRect/>
          </a:stretch>
        </p:blipFill>
        <p:spPr bwMode="auto">
          <a:xfrm rot="10800000" flipH="1" flipV="1">
            <a:off x="285720" y="214290"/>
            <a:ext cx="8643998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286512" y="6143644"/>
            <a:ext cx="285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- Paul </a:t>
            </a:r>
            <a:r>
              <a:rPr lang="en-GB" sz="1400" b="1" i="1" dirty="0" err="1" smtClean="0">
                <a:solidFill>
                  <a:schemeClr val="bg1"/>
                </a:solidFill>
              </a:rPr>
              <a:t>Fretwell</a:t>
            </a:r>
            <a:endParaRPr lang="en-GB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500042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Meta </a:t>
            </a:r>
            <a:r>
              <a:rPr lang="en-GB" sz="2000" b="1" i="1" dirty="0" err="1" smtClean="0">
                <a:solidFill>
                  <a:schemeClr val="bg1"/>
                </a:solidFill>
              </a:rPr>
              <a:t>Menardi</a:t>
            </a:r>
            <a:r>
              <a:rPr lang="en-GB" sz="2000" b="1" i="1" dirty="0" smtClean="0">
                <a:solidFill>
                  <a:schemeClr val="bg1"/>
                </a:solidFill>
              </a:rPr>
              <a:t> – Letterbox Cave.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159093" y="304754"/>
            <a:ext cx="8770625" cy="626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34" y="500042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Meta </a:t>
            </a:r>
            <a:r>
              <a:rPr lang="en-GB" sz="2000" b="1" i="1" dirty="0" err="1" smtClean="0">
                <a:solidFill>
                  <a:schemeClr val="bg1"/>
                </a:solidFill>
              </a:rPr>
              <a:t>Menardi</a:t>
            </a:r>
            <a:r>
              <a:rPr lang="en-GB" sz="2000" b="1" i="1" dirty="0" smtClean="0">
                <a:solidFill>
                  <a:schemeClr val="bg1"/>
                </a:solidFill>
              </a:rPr>
              <a:t> and </a:t>
            </a:r>
            <a:r>
              <a:rPr lang="en-GB" sz="2000" b="1" i="1" dirty="0" err="1" smtClean="0">
                <a:solidFill>
                  <a:schemeClr val="bg1"/>
                </a:solidFill>
              </a:rPr>
              <a:t>Tegenaria</a:t>
            </a:r>
            <a:r>
              <a:rPr lang="en-GB" sz="2000" b="1" i="1" dirty="0">
                <a:solidFill>
                  <a:schemeClr val="bg1"/>
                </a:solidFill>
              </a:rPr>
              <a:t> </a:t>
            </a:r>
            <a:r>
              <a:rPr lang="en-GB" sz="2000" b="1" i="1" dirty="0" smtClean="0">
                <a:solidFill>
                  <a:schemeClr val="bg1"/>
                </a:solidFill>
              </a:rPr>
              <a:t>Sp. – Letterbox Cave.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  <a:latin typeface="+mj-lt"/>
              </a:rPr>
              <a:t>ida</a:t>
            </a:r>
            <a:r>
              <a:rPr lang="en-GB" sz="2000" b="1" i="1" dirty="0" smtClean="0">
                <a:solidFill>
                  <a:schemeClr val="bg1"/>
                </a:solidFill>
                <a:latin typeface="+mj-lt"/>
              </a:rPr>
              <a:t>  </a:t>
            </a:r>
            <a:endParaRPr lang="en-GB" sz="20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638132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  <p:pic>
        <p:nvPicPr>
          <p:cNvPr id="5" name="Picture 4" descr="DSCF3785.JPG"/>
          <p:cNvPicPr>
            <a:picLocks noChangeAspect="1"/>
          </p:cNvPicPr>
          <p:nvPr/>
        </p:nvPicPr>
        <p:blipFill>
          <a:blip r:embed="rId2" cstate="print"/>
          <a:srcRect l="3125" b="5207"/>
          <a:stretch>
            <a:fillRect/>
          </a:stretch>
        </p:blipFill>
        <p:spPr>
          <a:xfrm>
            <a:off x="142844" y="214290"/>
            <a:ext cx="8858280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Meta bourneti –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Torcida</a:t>
            </a:r>
            <a:endParaRPr lang="en-GB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264" y="621508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627.JPG"/>
          <p:cNvPicPr>
            <a:picLocks noChangeAspect="1"/>
          </p:cNvPicPr>
          <p:nvPr/>
        </p:nvPicPr>
        <p:blipFill>
          <a:blip r:embed="rId2" cstate="print"/>
          <a:srcRect r="1080"/>
          <a:stretch>
            <a:fillRect/>
          </a:stretch>
        </p:blipFill>
        <p:spPr>
          <a:xfrm>
            <a:off x="214282" y="142852"/>
            <a:ext cx="8715436" cy="660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Meta bourneti –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del Agua</a:t>
            </a:r>
          </a:p>
          <a:p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702" y="628652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644.JPG"/>
          <p:cNvPicPr>
            <a:picLocks noChangeAspect="1"/>
          </p:cNvPicPr>
          <p:nvPr/>
        </p:nvPicPr>
        <p:blipFill>
          <a:blip r:embed="rId2" cstate="print"/>
          <a:srcRect l="1562" t="3125" r="1562" b="3125"/>
          <a:stretch>
            <a:fillRect/>
          </a:stretch>
        </p:blipFill>
        <p:spPr>
          <a:xfrm>
            <a:off x="142844" y="214290"/>
            <a:ext cx="8858312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357166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Metellina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merianae</a:t>
            </a:r>
            <a:r>
              <a:rPr lang="en-GB" sz="2000" b="1" i="1" dirty="0" smtClean="0">
                <a:solidFill>
                  <a:schemeClr val="bg1"/>
                </a:solidFill>
              </a:rPr>
              <a:t> –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del Agua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4168" y="537321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b="1" i="1" dirty="0" smtClean="0">
              <a:solidFill>
                <a:schemeClr val="bg1"/>
              </a:solidFill>
            </a:endParaRPr>
          </a:p>
          <a:p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614364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1523"/>
          <a:stretch>
            <a:fillRect/>
          </a:stretch>
        </p:blipFill>
        <p:spPr bwMode="auto">
          <a:xfrm rot="10800000" flipH="1" flipV="1">
            <a:off x="142844" y="285728"/>
            <a:ext cx="8856160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57158" y="50004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6600"/>
                </a:solidFill>
              </a:rPr>
              <a:t>The </a:t>
            </a:r>
            <a:r>
              <a:rPr lang="en-GB" sz="2400" b="1" i="1" dirty="0" err="1" smtClean="0">
                <a:solidFill>
                  <a:srgbClr val="FF6600"/>
                </a:solidFill>
              </a:rPr>
              <a:t>Matienzo</a:t>
            </a:r>
            <a:r>
              <a:rPr lang="en-GB" sz="2400" b="1" i="1" dirty="0" smtClean="0">
                <a:solidFill>
                  <a:srgbClr val="FF6600"/>
                </a:solidFill>
              </a:rPr>
              <a:t> Valley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15140" y="61436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Tom L Thomson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0968" r="17127" b="20152"/>
          <a:stretch>
            <a:fillRect/>
          </a:stretch>
        </p:blipFill>
        <p:spPr bwMode="auto">
          <a:xfrm rot="10800000" flipH="1" flipV="1">
            <a:off x="142844" y="214290"/>
            <a:ext cx="8858312" cy="642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286512" y="6143644"/>
            <a:ext cx="2857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- Paul </a:t>
            </a:r>
            <a:r>
              <a:rPr lang="en-GB" sz="1400" b="1" i="1" dirty="0" err="1" smtClean="0">
                <a:solidFill>
                  <a:schemeClr val="bg1"/>
                </a:solidFill>
              </a:rPr>
              <a:t>Fretwell</a:t>
            </a:r>
            <a:endParaRPr lang="en-GB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00042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Linyphiid</a:t>
            </a:r>
            <a:r>
              <a:rPr lang="en-GB" sz="2000" b="1" i="1" dirty="0" smtClean="0">
                <a:solidFill>
                  <a:schemeClr val="bg1"/>
                </a:solidFill>
              </a:rPr>
              <a:t> Sp? -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del </a:t>
            </a:r>
            <a:r>
              <a:rPr lang="en-GB" sz="2000" b="1" i="1" dirty="0" err="1" smtClean="0">
                <a:solidFill>
                  <a:schemeClr val="bg1"/>
                </a:solidFill>
              </a:rPr>
              <a:t>Risco</a:t>
            </a:r>
            <a:r>
              <a:rPr lang="en-GB" sz="2000" b="1" i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ridae 1 Scuttle f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89"/>
            <a:ext cx="8713342" cy="6536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42860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/>
              <a:t>Phoridae</a:t>
            </a:r>
            <a:r>
              <a:rPr lang="en-GB" sz="2000" b="1" i="1" dirty="0" smtClean="0"/>
              <a:t> (Scuttle Flies)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3702" y="628652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cro Wasps (Chalcidoidea) 4 - Copy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3124" t="4166" r="2343" b="4166"/>
          <a:stretch>
            <a:fillRect/>
          </a:stretch>
        </p:blipFill>
        <p:spPr>
          <a:xfrm>
            <a:off x="285720" y="285728"/>
            <a:ext cx="864399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</a:rPr>
              <a:t>  </a:t>
            </a:r>
            <a:r>
              <a:rPr lang="en-GB" sz="4000" b="1" dirty="0" smtClean="0">
                <a:solidFill>
                  <a:schemeClr val="bg1"/>
                </a:solidFill>
              </a:rPr>
              <a:t> 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702" y="607220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Image – Fergus McBurney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 smtClean="0"/>
              <a:t>Chalcidoidea</a:t>
            </a:r>
            <a:r>
              <a:rPr lang="en-GB" b="1" i="1" dirty="0" smtClean="0"/>
              <a:t> (Parasitic Wasp)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231833" y="214290"/>
            <a:ext cx="8680333" cy="651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1472" y="428604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>
                <a:solidFill>
                  <a:schemeClr val="bg1"/>
                </a:solidFill>
              </a:rPr>
              <a:t>Shed skin of </a:t>
            </a:r>
            <a:r>
              <a:rPr lang="en-GB" sz="2000" b="1" i="1" dirty="0" err="1" smtClean="0">
                <a:solidFill>
                  <a:schemeClr val="bg1"/>
                </a:solidFill>
              </a:rPr>
              <a:t>Lithobius</a:t>
            </a:r>
            <a:r>
              <a:rPr lang="en-GB" sz="2000" b="1" i="1" dirty="0" smtClean="0">
                <a:solidFill>
                  <a:schemeClr val="bg1"/>
                </a:solidFill>
              </a:rPr>
              <a:t> Sp. Centipede  -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Riaño</a:t>
            </a:r>
            <a:r>
              <a:rPr lang="en-GB" sz="2000" b="1" i="1" dirty="0">
                <a:solidFill>
                  <a:schemeClr val="bg1"/>
                </a:solidFill>
              </a:rPr>
              <a:t>.</a:t>
            </a:r>
            <a:endParaRPr lang="en-GB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6143644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H="1" flipV="1">
            <a:off x="142844" y="214290"/>
            <a:ext cx="8873844" cy="633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500042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Phasmatodea</a:t>
            </a:r>
            <a:r>
              <a:rPr lang="en-GB" sz="2000" b="1" i="1" dirty="0">
                <a:solidFill>
                  <a:schemeClr val="bg1"/>
                </a:solidFill>
              </a:rPr>
              <a:t> </a:t>
            </a:r>
            <a:r>
              <a:rPr lang="en-GB" sz="2000" b="1" i="1" dirty="0" smtClean="0">
                <a:solidFill>
                  <a:schemeClr val="bg1"/>
                </a:solidFill>
              </a:rPr>
              <a:t>Sp. (immature stick insect) -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Cueva-Cubío</a:t>
            </a:r>
            <a:r>
              <a:rPr lang="en-GB" sz="2000" b="1" i="1" dirty="0" smtClean="0">
                <a:solidFill>
                  <a:schemeClr val="bg1"/>
                </a:solidFill>
              </a:rPr>
              <a:t> de la </a:t>
            </a:r>
            <a:r>
              <a:rPr lang="en-GB" sz="2000" b="1" i="1" dirty="0" err="1" smtClean="0">
                <a:solidFill>
                  <a:schemeClr val="bg1"/>
                </a:solidFill>
              </a:rPr>
              <a:t>Reñada</a:t>
            </a:r>
            <a:r>
              <a:rPr lang="en-GB" sz="2000" b="1" i="1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3800 - Copy.JPG"/>
          <p:cNvPicPr>
            <a:picLocks noChangeAspect="1"/>
          </p:cNvPicPr>
          <p:nvPr/>
        </p:nvPicPr>
        <p:blipFill>
          <a:blip r:embed="rId2" cstate="print"/>
          <a:srcRect l="1562" t="3125" r="1562" b="3124"/>
          <a:stretch>
            <a:fillRect/>
          </a:stretch>
        </p:blipFill>
        <p:spPr>
          <a:xfrm>
            <a:off x="142844" y="214290"/>
            <a:ext cx="8858312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6572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Scoliopterix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libatrix</a:t>
            </a:r>
            <a:r>
              <a:rPr lang="en-GB" sz="2000" b="1" i="1" dirty="0" smtClean="0">
                <a:solidFill>
                  <a:schemeClr val="bg1"/>
                </a:solidFill>
              </a:rPr>
              <a:t> (Herald moth) –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Torcida</a:t>
            </a:r>
            <a:endParaRPr lang="en-GB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702" y="6215082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142844" y="214290"/>
            <a:ext cx="8894913" cy="6356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428604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Cantabroniscus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primitivus</a:t>
            </a:r>
            <a:r>
              <a:rPr lang="en-GB" sz="2000" b="1" i="1" dirty="0" smtClean="0">
                <a:solidFill>
                  <a:schemeClr val="bg1"/>
                </a:solidFill>
              </a:rPr>
              <a:t> (Aquatic </a:t>
            </a:r>
            <a:r>
              <a:rPr lang="en-GB" sz="2000" b="1" i="1" dirty="0" err="1" smtClean="0">
                <a:solidFill>
                  <a:schemeClr val="bg1"/>
                </a:solidFill>
              </a:rPr>
              <a:t>Hoglouse</a:t>
            </a:r>
            <a:r>
              <a:rPr lang="en-GB" sz="2000" b="1" i="1" dirty="0" smtClean="0">
                <a:solidFill>
                  <a:schemeClr val="bg1"/>
                </a:solidFill>
              </a:rPr>
              <a:t>) -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Riaño</a:t>
            </a:r>
            <a:r>
              <a:rPr lang="en-GB" sz="2000" b="1" i="1" dirty="0">
                <a:solidFill>
                  <a:schemeClr val="bg1"/>
                </a:solidFill>
              </a:rPr>
              <a:t>.</a:t>
            </a:r>
            <a:endParaRPr lang="en-GB" sz="2000" b="1" i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rcRect l="4395" t="1101" r="4759"/>
          <a:stretch>
            <a:fillRect/>
          </a:stretch>
        </p:blipFill>
        <p:spPr bwMode="auto">
          <a:xfrm rot="10800000" flipH="1" flipV="1">
            <a:off x="142844" y="214290"/>
            <a:ext cx="8858312" cy="641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500042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Austropotamobius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pallipes</a:t>
            </a:r>
            <a:r>
              <a:rPr lang="en-GB" sz="2000" b="1" i="1" dirty="0" smtClean="0">
                <a:solidFill>
                  <a:schemeClr val="bg1"/>
                </a:solidFill>
              </a:rPr>
              <a:t> (freshwater crayfish) -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Jivero</a:t>
            </a:r>
            <a:r>
              <a:rPr lang="en-GB" sz="2000" b="1" i="1" dirty="0" smtClean="0">
                <a:solidFill>
                  <a:schemeClr val="bg1"/>
                </a:solidFill>
              </a:rPr>
              <a:t> 2.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748 - Copy.JPG"/>
          <p:cNvPicPr>
            <a:picLocks noChangeAspect="1"/>
          </p:cNvPicPr>
          <p:nvPr/>
        </p:nvPicPr>
        <p:blipFill>
          <a:blip r:embed="rId2" cstate="print"/>
          <a:srcRect r="826" b="2127"/>
          <a:stretch>
            <a:fillRect/>
          </a:stretch>
        </p:blipFill>
        <p:spPr>
          <a:xfrm>
            <a:off x="142844" y="142852"/>
            <a:ext cx="8879567" cy="657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357166"/>
            <a:ext cx="603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err="1" smtClean="0">
                <a:solidFill>
                  <a:schemeClr val="bg1"/>
                </a:solidFill>
              </a:rPr>
              <a:t>Iberodorcadion</a:t>
            </a:r>
            <a:r>
              <a:rPr lang="en-GB" b="1" i="1" dirty="0" smtClean="0">
                <a:solidFill>
                  <a:schemeClr val="bg1"/>
                </a:solidFill>
              </a:rPr>
              <a:t> </a:t>
            </a:r>
            <a:r>
              <a:rPr lang="en-GB" b="1" i="1" dirty="0" err="1" smtClean="0">
                <a:solidFill>
                  <a:schemeClr val="bg1"/>
                </a:solidFill>
              </a:rPr>
              <a:t>molitor</a:t>
            </a:r>
            <a:r>
              <a:rPr lang="en-GB" b="1" i="1" dirty="0" smtClean="0">
                <a:solidFill>
                  <a:schemeClr val="bg1"/>
                </a:solidFill>
              </a:rPr>
              <a:t> (Longhorn beetle ) - </a:t>
            </a:r>
            <a:r>
              <a:rPr lang="en-GB" b="1" i="1" dirty="0" err="1" smtClean="0">
                <a:solidFill>
                  <a:schemeClr val="bg1"/>
                </a:solidFill>
              </a:rPr>
              <a:t>Matienzo</a:t>
            </a:r>
            <a:r>
              <a:rPr lang="en-GB" b="1" i="1" dirty="0" smtClean="0">
                <a:solidFill>
                  <a:schemeClr val="bg1"/>
                </a:solidFill>
              </a:rPr>
              <a:t> Valley</a:t>
            </a:r>
            <a:endParaRPr lang="en-GB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702" y="6286520"/>
            <a:ext cx="219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827.JPG"/>
          <p:cNvPicPr>
            <a:picLocks noChangeAspect="1"/>
          </p:cNvPicPr>
          <p:nvPr/>
        </p:nvPicPr>
        <p:blipFill>
          <a:blip r:embed="rId2" cstate="print"/>
          <a:srcRect l="3906" t="3125" b="3125"/>
          <a:stretch>
            <a:fillRect/>
          </a:stretch>
        </p:blipFill>
        <p:spPr>
          <a:xfrm>
            <a:off x="214282" y="214290"/>
            <a:ext cx="8786842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Podarsis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hispanica</a:t>
            </a:r>
            <a:r>
              <a:rPr lang="en-GB" sz="2000" b="1" i="1" dirty="0" smtClean="0">
                <a:solidFill>
                  <a:schemeClr val="bg1"/>
                </a:solidFill>
              </a:rPr>
              <a:t> – Iberian wall lizard</a:t>
            </a:r>
          </a:p>
          <a:p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0826" y="614364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F3592.JPG"/>
          <p:cNvPicPr>
            <a:picLocks noChangeAspect="1"/>
          </p:cNvPicPr>
          <p:nvPr/>
        </p:nvPicPr>
        <p:blipFill>
          <a:blip r:embed="rId2" cstate="print"/>
          <a:srcRect l="1964" t="2751" r="1964" b="2751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88224" y="623731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3689.JPG"/>
          <p:cNvPicPr>
            <a:picLocks noChangeAspect="1"/>
          </p:cNvPicPr>
          <p:nvPr/>
        </p:nvPicPr>
        <p:blipFill>
          <a:blip r:embed="rId2" cstate="print"/>
          <a:srcRect l="1963" t="2751" r="1963" b="2751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732240" y="616530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3717.JPG"/>
          <p:cNvPicPr>
            <a:picLocks noChangeAspect="1"/>
          </p:cNvPicPr>
          <p:nvPr/>
        </p:nvPicPr>
        <p:blipFill>
          <a:blip r:embed="rId2" cstate="print"/>
          <a:srcRect l="1963" t="2751" r="1963" b="2751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660232" y="6237312"/>
            <a:ext cx="219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3833.JPG"/>
          <p:cNvPicPr>
            <a:picLocks noChangeAspect="1"/>
          </p:cNvPicPr>
          <p:nvPr/>
        </p:nvPicPr>
        <p:blipFill>
          <a:blip r:embed="rId2" cstate="print"/>
          <a:srcRect l="1963" t="2751" r="1964" b="2751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88224" y="616530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Fergus McBurney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rcRect t="-169" b="1134"/>
          <a:stretch>
            <a:fillRect/>
          </a:stretch>
        </p:blipFill>
        <p:spPr bwMode="auto">
          <a:xfrm rot="10800000" flipH="1" flipV="1">
            <a:off x="452358" y="357166"/>
            <a:ext cx="8239282" cy="61436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857232"/>
            <a:ext cx="828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6600"/>
                </a:solidFill>
              </a:rPr>
              <a:t>The </a:t>
            </a:r>
            <a:r>
              <a:rPr lang="en-GB" sz="3200" b="1" dirty="0" err="1" smtClean="0">
                <a:solidFill>
                  <a:srgbClr val="FF6600"/>
                </a:solidFill>
              </a:rPr>
              <a:t>Matienzo</a:t>
            </a:r>
            <a:r>
              <a:rPr lang="en-GB" sz="3200" b="1" dirty="0" smtClean="0">
                <a:solidFill>
                  <a:srgbClr val="FF6600"/>
                </a:solidFill>
              </a:rPr>
              <a:t> Karst Entomology Project is an Independent initiative supported by: </a:t>
            </a:r>
          </a:p>
        </p:txBody>
      </p:sp>
      <p:pic>
        <p:nvPicPr>
          <p:cNvPr id="8" name="arenal sound.wav">
            <a:hlinkClick r:id="" action="ppaction://media"/>
          </p:cNvPr>
          <p:cNvPicPr>
            <a:picLocks noGrp="1" noRot="1" noChangeAspect="1"/>
          </p:cNvPicPr>
          <p:nvPr>
            <p:ph sz="quarter"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286908" y="6553200"/>
            <a:ext cx="304800" cy="304800"/>
          </a:xfrm>
          <a:prstGeom prst="rect">
            <a:avLst/>
          </a:prstGeom>
        </p:spPr>
      </p:pic>
      <p:pic>
        <p:nvPicPr>
          <p:cNvPr id="1029" name="Picture 5" descr="http://bcra.org.uk/graphics/bcra100_fuzz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428868"/>
            <a:ext cx="1071570" cy="1607355"/>
          </a:xfrm>
          <a:prstGeom prst="rect">
            <a:avLst/>
          </a:prstGeom>
          <a:noFill/>
        </p:spPr>
      </p:pic>
      <p:pic>
        <p:nvPicPr>
          <p:cNvPr id="1031" name="Picture 7" descr="http://xavieraubriot.files.wordpress.com/2014/09/nhm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643182"/>
            <a:ext cx="2214578" cy="1194982"/>
          </a:xfrm>
          <a:prstGeom prst="rect">
            <a:avLst/>
          </a:prstGeom>
          <a:noFill/>
        </p:spPr>
      </p:pic>
      <p:pic>
        <p:nvPicPr>
          <p:cNvPr id="1033" name="Picture 9" descr="http://www.getting-in.com/wp-content/uploads/2012/09/UoPlymouth-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2500306"/>
            <a:ext cx="1428760" cy="142876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643174" y="4500570"/>
            <a:ext cx="377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www.matienzo-entomology.myspecies.info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214546" y="42148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i="1" dirty="0" smtClean="0">
                <a:solidFill>
                  <a:srgbClr val="FF6600"/>
                </a:solidFill>
              </a:rPr>
              <a:t>Results and publications updated at:</a:t>
            </a:r>
            <a:endParaRPr lang="en-GB" dirty="0">
              <a:solidFill>
                <a:srgbClr val="FF6600"/>
              </a:solidFill>
            </a:endParaRPr>
          </a:p>
        </p:txBody>
      </p:sp>
      <p:pic>
        <p:nvPicPr>
          <p:cNvPr id="1026" name="Picture 2" descr="http://matienzocaves.org.uk/backgrou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71047">
            <a:off x="3415641" y="5284147"/>
            <a:ext cx="1905000" cy="904876"/>
          </a:xfrm>
          <a:prstGeom prst="rect">
            <a:avLst/>
          </a:prstGeom>
          <a:noFill/>
        </p:spPr>
      </p:pic>
      <p:pic>
        <p:nvPicPr>
          <p:cNvPr id="1028" name="Picture 4" descr="http://www.matienzocaves.org.uk/top-p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5072074"/>
            <a:ext cx="8786874" cy="168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142844" y="214364"/>
            <a:ext cx="8873844" cy="633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00034" y="50004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Laemostenus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cavicola</a:t>
            </a:r>
            <a:r>
              <a:rPr lang="en-GB" sz="2000" b="1" i="1" dirty="0" smtClean="0">
                <a:solidFill>
                  <a:schemeClr val="bg1"/>
                </a:solidFill>
              </a:rPr>
              <a:t> (</a:t>
            </a:r>
            <a:r>
              <a:rPr lang="en-GB" sz="2000" b="1" i="1" dirty="0" err="1" smtClean="0">
                <a:solidFill>
                  <a:schemeClr val="bg1"/>
                </a:solidFill>
              </a:rPr>
              <a:t>Hypogean</a:t>
            </a:r>
            <a:r>
              <a:rPr lang="en-GB" sz="2000" b="1" i="1" dirty="0" smtClean="0">
                <a:solidFill>
                  <a:schemeClr val="bg1"/>
                </a:solidFill>
              </a:rPr>
              <a:t> Ground </a:t>
            </a:r>
            <a:r>
              <a:rPr lang="en-GB" sz="2000" b="1" i="1" dirty="0" err="1" smtClean="0">
                <a:solidFill>
                  <a:schemeClr val="bg1"/>
                </a:solidFill>
              </a:rPr>
              <a:t>Bettle</a:t>
            </a:r>
            <a:r>
              <a:rPr lang="en-GB" sz="2000" b="1" i="1" dirty="0" smtClean="0">
                <a:solidFill>
                  <a:schemeClr val="bg1"/>
                </a:solidFill>
              </a:rPr>
              <a:t>) - </a:t>
            </a:r>
            <a:r>
              <a:rPr lang="es-ES" sz="2000" b="1" dirty="0" smtClean="0">
                <a:solidFill>
                  <a:schemeClr val="bg1"/>
                </a:solidFill>
              </a:rPr>
              <a:t>Torca del </a:t>
            </a:r>
            <a:r>
              <a:rPr lang="es-ES" sz="2000" b="1" dirty="0" err="1" smtClean="0">
                <a:solidFill>
                  <a:schemeClr val="bg1"/>
                </a:solidFill>
              </a:rPr>
              <a:t>Reñada</a:t>
            </a:r>
            <a:endParaRPr lang="en-GB" sz="2000" b="1" i="1" dirty="0" smtClean="0">
              <a:solidFill>
                <a:schemeClr val="bg1"/>
              </a:solidFill>
            </a:endParaRPr>
          </a:p>
          <a:p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5140" y="61436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>
                <a:solidFill>
                  <a:schemeClr val="bg1"/>
                </a:solidFill>
              </a:rPr>
              <a:t>Image – Tom L Thomson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143775" y="214364"/>
            <a:ext cx="8871981" cy="633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00034" y="500042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Laemostenus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cavicola</a:t>
            </a:r>
            <a:r>
              <a:rPr lang="en-GB" sz="2000" b="1" i="1" dirty="0" smtClean="0">
                <a:solidFill>
                  <a:schemeClr val="bg1"/>
                </a:solidFill>
              </a:rPr>
              <a:t> (</a:t>
            </a:r>
            <a:r>
              <a:rPr lang="en-GB" sz="2000" b="1" i="1" dirty="0" err="1" smtClean="0">
                <a:solidFill>
                  <a:schemeClr val="bg1"/>
                </a:solidFill>
              </a:rPr>
              <a:t>Hypogean</a:t>
            </a:r>
            <a:r>
              <a:rPr lang="en-GB" sz="2000" b="1" i="1" dirty="0" smtClean="0">
                <a:solidFill>
                  <a:schemeClr val="bg1"/>
                </a:solidFill>
              </a:rPr>
              <a:t> Ground </a:t>
            </a:r>
            <a:r>
              <a:rPr lang="en-GB" sz="2000" b="1" i="1" dirty="0" err="1" smtClean="0">
                <a:solidFill>
                  <a:schemeClr val="bg1"/>
                </a:solidFill>
              </a:rPr>
              <a:t>Bettle</a:t>
            </a:r>
            <a:r>
              <a:rPr lang="en-GB" sz="2000" b="1" i="1" dirty="0" smtClean="0">
                <a:solidFill>
                  <a:schemeClr val="bg1"/>
                </a:solidFill>
              </a:rPr>
              <a:t>) - </a:t>
            </a:r>
            <a:r>
              <a:rPr lang="es-ES" sz="2000" b="1" dirty="0" smtClean="0">
                <a:solidFill>
                  <a:schemeClr val="bg1"/>
                </a:solidFill>
              </a:rPr>
              <a:t>Torca del </a:t>
            </a:r>
            <a:r>
              <a:rPr lang="es-ES" sz="2000" b="1" dirty="0" err="1" smtClean="0">
                <a:solidFill>
                  <a:schemeClr val="bg1"/>
                </a:solidFill>
              </a:rPr>
              <a:t>Reñada</a:t>
            </a:r>
            <a:endParaRPr lang="en-GB" sz="2000" b="1" i="1" dirty="0" smtClean="0">
              <a:solidFill>
                <a:schemeClr val="bg1"/>
              </a:solidFill>
            </a:endParaRPr>
          </a:p>
          <a:p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5140" y="61436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Image – Tom L Thomson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8477" t="6763" r="6970" b="8684"/>
          <a:stretch>
            <a:fillRect/>
          </a:stretch>
        </p:blipFill>
        <p:spPr bwMode="auto">
          <a:xfrm rot="10800000" flipH="1" flipV="1">
            <a:off x="261908" y="214290"/>
            <a:ext cx="8620186" cy="646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28596" y="428604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Laemostenus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cavicola</a:t>
            </a:r>
            <a:endParaRPr lang="en-GB" sz="2000" b="1" i="1" dirty="0" smtClean="0">
              <a:solidFill>
                <a:schemeClr val="bg1"/>
              </a:solidFill>
            </a:endParaRPr>
          </a:p>
          <a:p>
            <a:r>
              <a:rPr lang="en-GB" sz="2000" b="1" i="1" dirty="0" smtClean="0">
                <a:solidFill>
                  <a:schemeClr val="bg1"/>
                </a:solidFill>
              </a:rPr>
              <a:t>Trapping method  </a:t>
            </a:r>
          </a:p>
          <a:p>
            <a:endParaRPr lang="en-GB" sz="20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5140" y="61436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Image – Tom L Thomson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Z4H0045.JPG"/>
          <p:cNvPicPr>
            <a:picLocks noChangeAspect="1"/>
          </p:cNvPicPr>
          <p:nvPr/>
        </p:nvPicPr>
        <p:blipFill>
          <a:blip r:embed="rId2" cstate="print"/>
          <a:srcRect b="2150"/>
          <a:stretch>
            <a:fillRect/>
          </a:stretch>
        </p:blipFill>
        <p:spPr>
          <a:xfrm>
            <a:off x="214282" y="214290"/>
            <a:ext cx="8760936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428604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smtClean="0"/>
              <a:t>Carabid beetle larva – </a:t>
            </a:r>
            <a:r>
              <a:rPr lang="en-GB" sz="2000" b="1" i="1" dirty="0" err="1" smtClean="0"/>
              <a:t>Laemostenus</a:t>
            </a:r>
            <a:r>
              <a:rPr lang="en-GB" sz="2000" b="1" i="1" dirty="0" smtClean="0"/>
              <a:t> </a:t>
            </a:r>
            <a:r>
              <a:rPr lang="en-GB" sz="2000" b="1" i="1" dirty="0" err="1" smtClean="0"/>
              <a:t>cavicola</a:t>
            </a:r>
            <a:r>
              <a:rPr lang="en-GB" sz="2000" b="1" i="1" dirty="0" smtClean="0"/>
              <a:t>??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15140" y="614364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Image – Tom L Thomson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Ferret\Dropbox\Matienzo 2014\surveys with data\06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4620"/>
            <a:ext cx="9144000" cy="640338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14282" y="21429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 smtClean="0">
                <a:solidFill>
                  <a:srgbClr val="FF6600"/>
                </a:solidFill>
              </a:rPr>
              <a:t>Species distribution recording:</a:t>
            </a:r>
            <a:endParaRPr lang="en-GB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Caving abroad\Matienzo 2014 expo\Renada, Bugs [0048] 20.04.2014\IMGP0098.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 flipH="1" flipV="1">
            <a:off x="145474" y="214364"/>
            <a:ext cx="8868583" cy="6336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500042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 smtClean="0">
                <a:solidFill>
                  <a:schemeClr val="bg1"/>
                </a:solidFill>
              </a:rPr>
              <a:t>Ischyropsalis</a:t>
            </a:r>
            <a:r>
              <a:rPr lang="en-GB" sz="2000" b="1" i="1" dirty="0" smtClean="0">
                <a:solidFill>
                  <a:schemeClr val="bg1"/>
                </a:solidFill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</a:rPr>
              <a:t>hispanica</a:t>
            </a:r>
            <a:r>
              <a:rPr lang="en-GB" sz="2000" b="1" i="1" dirty="0" smtClean="0">
                <a:solidFill>
                  <a:schemeClr val="bg1"/>
                </a:solidFill>
              </a:rPr>
              <a:t> –  </a:t>
            </a:r>
            <a:r>
              <a:rPr lang="en-GB" sz="2000" b="1" i="1" dirty="0" err="1" smtClean="0">
                <a:solidFill>
                  <a:schemeClr val="bg1"/>
                </a:solidFill>
              </a:rPr>
              <a:t>Cueva</a:t>
            </a:r>
            <a:r>
              <a:rPr lang="en-GB" sz="2000" b="1" i="1" dirty="0" smtClean="0">
                <a:solidFill>
                  <a:schemeClr val="bg1"/>
                </a:solidFill>
              </a:rPr>
              <a:t> de </a:t>
            </a:r>
            <a:r>
              <a:rPr lang="en-GB" sz="2000" b="1" i="1" dirty="0" err="1" smtClean="0">
                <a:solidFill>
                  <a:schemeClr val="bg1"/>
                </a:solidFill>
              </a:rPr>
              <a:t>Jivero</a:t>
            </a:r>
            <a:r>
              <a:rPr lang="en-GB" sz="2000" b="1" i="1" dirty="0" smtClean="0">
                <a:solidFill>
                  <a:schemeClr val="bg1"/>
                </a:solidFill>
              </a:rPr>
              <a:t> 2.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3604" y="60722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bg1"/>
                </a:solidFill>
              </a:rPr>
              <a:t>I</a:t>
            </a:r>
            <a:r>
              <a:rPr lang="en-GB" sz="1400" b="1" i="1" dirty="0" smtClean="0">
                <a:solidFill>
                  <a:schemeClr val="bg1"/>
                </a:solidFill>
              </a:rPr>
              <a:t>mage – Tom L Thomson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392</Words>
  <Application>Microsoft Office PowerPoint</Application>
  <PresentationFormat>On-screen Show (4:3)</PresentationFormat>
  <Paragraphs>72</Paragraphs>
  <Slides>34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Equity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Ferret</dc:creator>
  <cp:lastModifiedBy>Fergus McBurney</cp:lastModifiedBy>
  <cp:revision>89</cp:revision>
  <dcterms:created xsi:type="dcterms:W3CDTF">2014-10-19T18:11:49Z</dcterms:created>
  <dcterms:modified xsi:type="dcterms:W3CDTF">2014-10-25T11:19:25Z</dcterms:modified>
</cp:coreProperties>
</file>